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F0502020204030203" pitchFamily="34" charset="0"/>
      <p:regular r:id="rId14"/>
      <p:bold r:id="rId15"/>
      <p:italic r:id="rId16"/>
      <p:boldItalic r:id="rId17"/>
    </p:embeddedFont>
    <p:embeddedFont>
      <p:font typeface="Raleway"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096adc6be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096adc6be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096adc6be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096adc6be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096adc6be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096adc6be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096adc6be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096adc6be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096adc6b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096adc6b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096adc6be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096adc6be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096adc6be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096adc6be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096adc6be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096adc6be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096adc6be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096adc6be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alkstabil.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7950" y="204940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a" sz="3600" dirty="0">
                <a:solidFill>
                  <a:schemeClr val="tx1"/>
                </a:solidFill>
              </a:rPr>
              <a:t>Dansk Anlægsteknik ApS</a:t>
            </a:r>
            <a:endParaRPr sz="3600" dirty="0">
              <a:solidFill>
                <a:schemeClr val="tx1"/>
              </a:solidFill>
            </a:endParaRPr>
          </a:p>
        </p:txBody>
      </p:sp>
      <p:sp>
        <p:nvSpPr>
          <p:cNvPr id="87" name="Google Shape;87;p13"/>
          <p:cNvSpPr txBox="1">
            <a:spLocks noGrp="1"/>
          </p:cNvSpPr>
          <p:nvPr>
            <p:ph type="subTitle" idx="1"/>
          </p:nvPr>
        </p:nvSpPr>
        <p:spPr>
          <a:xfrm>
            <a:off x="727952" y="2729100"/>
            <a:ext cx="7688100" cy="1117036"/>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Clr>
                <a:schemeClr val="dk1"/>
              </a:buClr>
              <a:buSzPct val="30555"/>
              <a:buFont typeface="Arial"/>
              <a:buNone/>
            </a:pPr>
            <a:r>
              <a:rPr lang="da" sz="6700" dirty="0">
                <a:solidFill>
                  <a:schemeClr val="dk1"/>
                </a:solidFill>
                <a:hlinkClick r:id="rId3"/>
              </a:rPr>
              <a:t>Www.kalkstabil.dk</a:t>
            </a:r>
            <a:r>
              <a:rPr lang="da" sz="6700" dirty="0">
                <a:solidFill>
                  <a:schemeClr val="dk1"/>
                </a:solidFill>
              </a:rPr>
              <a:t> </a:t>
            </a:r>
          </a:p>
          <a:p>
            <a:pPr marL="0" lvl="0" indent="0" algn="l" rtl="0">
              <a:spcBef>
                <a:spcPts val="0"/>
              </a:spcBef>
              <a:spcAft>
                <a:spcPts val="0"/>
              </a:spcAft>
              <a:buClr>
                <a:schemeClr val="dk1"/>
              </a:buClr>
              <a:buSzPct val="30555"/>
              <a:buFont typeface="Arial"/>
              <a:buNone/>
            </a:pPr>
            <a:endParaRPr lang="da" sz="3600" dirty="0">
              <a:solidFill>
                <a:schemeClr val="dk1"/>
              </a:solidFill>
            </a:endParaRPr>
          </a:p>
          <a:p>
            <a:pPr marL="0" lvl="0" indent="0" algn="l" rtl="0">
              <a:spcBef>
                <a:spcPts val="0"/>
              </a:spcBef>
              <a:spcAft>
                <a:spcPts val="0"/>
              </a:spcAft>
              <a:buClr>
                <a:schemeClr val="dk1"/>
              </a:buClr>
              <a:buSzPct val="30555"/>
              <a:buFont typeface="Arial"/>
              <a:buNone/>
            </a:pPr>
            <a:r>
              <a:rPr lang="da" sz="3600" dirty="0">
                <a:solidFill>
                  <a:schemeClr val="dk1"/>
                </a:solidFill>
              </a:rPr>
              <a:t>Lars M Pedersen &amp; Carsten Johansen </a:t>
            </a:r>
            <a:endParaRPr sz="3600" dirty="0">
              <a:solidFill>
                <a:schemeClr val="dk1"/>
              </a:solidFill>
            </a:endParaRPr>
          </a:p>
          <a:p>
            <a:pPr marL="0" lvl="0" indent="0" algn="l" rtl="0">
              <a:spcBef>
                <a:spcPts val="0"/>
              </a:spcBef>
              <a:spcAft>
                <a:spcPts val="0"/>
              </a:spcAft>
              <a:buNone/>
            </a:pPr>
            <a:endParaRPr dirty="0"/>
          </a:p>
        </p:txBody>
      </p:sp>
      <p:pic>
        <p:nvPicPr>
          <p:cNvPr id="2" name="Billede 1">
            <a:extLst>
              <a:ext uri="{FF2B5EF4-FFF2-40B4-BE49-F238E27FC236}">
                <a16:creationId xmlns:a16="http://schemas.microsoft.com/office/drawing/2014/main" id="{10AEFBD0-3705-44AB-8D71-9141F9F46E0C}"/>
              </a:ext>
            </a:extLst>
          </p:cNvPr>
          <p:cNvPicPr>
            <a:picLocks noChangeAspect="1"/>
          </p:cNvPicPr>
          <p:nvPr/>
        </p:nvPicPr>
        <p:blipFill>
          <a:blip r:embed="rId4"/>
          <a:stretch>
            <a:fillRect/>
          </a:stretch>
        </p:blipFill>
        <p:spPr>
          <a:xfrm>
            <a:off x="5865740" y="3950000"/>
            <a:ext cx="3127519" cy="10729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6" name="Google Shape;156;p22"/>
          <p:cNvPicPr preferRelativeResize="0"/>
          <p:nvPr/>
        </p:nvPicPr>
        <p:blipFill>
          <a:blip r:embed="rId3">
            <a:alphaModFix/>
          </a:blip>
          <a:stretch>
            <a:fillRect/>
          </a:stretch>
        </p:blipFill>
        <p:spPr>
          <a:xfrm>
            <a:off x="5798250" y="3788800"/>
            <a:ext cx="3124200" cy="1076325"/>
          </a:xfrm>
          <a:prstGeom prst="rect">
            <a:avLst/>
          </a:prstGeom>
          <a:noFill/>
          <a:ln>
            <a:noFill/>
          </a:ln>
        </p:spPr>
      </p:pic>
      <p:sp>
        <p:nvSpPr>
          <p:cNvPr id="3" name="Titel 2">
            <a:extLst>
              <a:ext uri="{FF2B5EF4-FFF2-40B4-BE49-F238E27FC236}">
                <a16:creationId xmlns:a16="http://schemas.microsoft.com/office/drawing/2014/main" id="{96289AA6-6F3C-4644-8EE0-E8416DC82389}"/>
              </a:ext>
            </a:extLst>
          </p:cNvPr>
          <p:cNvSpPr>
            <a:spLocks noGrp="1"/>
          </p:cNvSpPr>
          <p:nvPr>
            <p:ph type="title"/>
          </p:nvPr>
        </p:nvSpPr>
        <p:spPr/>
        <p:txBody>
          <a:bodyPr>
            <a:normAutofit fontScale="90000"/>
          </a:bodyPr>
          <a:lstStyle/>
          <a:p>
            <a:r>
              <a:rPr lang="da-DK" dirty="0"/>
              <a:t>Projekter hvor kalkstabilisering er brugt </a:t>
            </a:r>
          </a:p>
        </p:txBody>
      </p:sp>
      <p:sp>
        <p:nvSpPr>
          <p:cNvPr id="4" name="Tekstfelt 3">
            <a:extLst>
              <a:ext uri="{FF2B5EF4-FFF2-40B4-BE49-F238E27FC236}">
                <a16:creationId xmlns:a16="http://schemas.microsoft.com/office/drawing/2014/main" id="{88AFE924-A803-4286-9A40-E9AE87544608}"/>
              </a:ext>
            </a:extLst>
          </p:cNvPr>
          <p:cNvSpPr txBox="1"/>
          <p:nvPr/>
        </p:nvSpPr>
        <p:spPr>
          <a:xfrm>
            <a:off x="725850" y="1853850"/>
            <a:ext cx="2701381" cy="307777"/>
          </a:xfrm>
          <a:prstGeom prst="rect">
            <a:avLst/>
          </a:prstGeom>
          <a:noFill/>
        </p:spPr>
        <p:txBody>
          <a:bodyPr wrap="none" rtlCol="0">
            <a:spAutoFit/>
          </a:bodyPr>
          <a:lstStyle/>
          <a:p>
            <a:r>
              <a:rPr lang="da-DK" dirty="0"/>
              <a:t>Kliplev-Sønderborg motorvejen </a:t>
            </a:r>
          </a:p>
        </p:txBody>
      </p:sp>
      <p:sp>
        <p:nvSpPr>
          <p:cNvPr id="6" name="Tekstfelt 5">
            <a:extLst>
              <a:ext uri="{FF2B5EF4-FFF2-40B4-BE49-F238E27FC236}">
                <a16:creationId xmlns:a16="http://schemas.microsoft.com/office/drawing/2014/main" id="{34163F5F-9615-46BB-8C2B-708481D98494}"/>
              </a:ext>
            </a:extLst>
          </p:cNvPr>
          <p:cNvSpPr txBox="1"/>
          <p:nvPr/>
        </p:nvSpPr>
        <p:spPr>
          <a:xfrm>
            <a:off x="725850" y="2291609"/>
            <a:ext cx="2462534" cy="307777"/>
          </a:xfrm>
          <a:prstGeom prst="rect">
            <a:avLst/>
          </a:prstGeom>
          <a:noFill/>
        </p:spPr>
        <p:txBody>
          <a:bodyPr wrap="none" rtlCol="0">
            <a:spAutoFit/>
          </a:bodyPr>
          <a:lstStyle/>
          <a:p>
            <a:r>
              <a:rPr lang="da-DK" dirty="0"/>
              <a:t>Vejudvidelser for kommuner </a:t>
            </a:r>
          </a:p>
        </p:txBody>
      </p:sp>
      <p:sp>
        <p:nvSpPr>
          <p:cNvPr id="7" name="Tekstfelt 6">
            <a:extLst>
              <a:ext uri="{FF2B5EF4-FFF2-40B4-BE49-F238E27FC236}">
                <a16:creationId xmlns:a16="http://schemas.microsoft.com/office/drawing/2014/main" id="{74E0930D-778B-4754-A7BD-E6FABFA2CC18}"/>
              </a:ext>
            </a:extLst>
          </p:cNvPr>
          <p:cNvSpPr txBox="1"/>
          <p:nvPr/>
        </p:nvSpPr>
        <p:spPr>
          <a:xfrm>
            <a:off x="725850" y="2729368"/>
            <a:ext cx="1856598" cy="307777"/>
          </a:xfrm>
          <a:prstGeom prst="rect">
            <a:avLst/>
          </a:prstGeom>
          <a:noFill/>
        </p:spPr>
        <p:txBody>
          <a:bodyPr wrap="none" rtlCol="0">
            <a:spAutoFit/>
          </a:bodyPr>
          <a:lstStyle/>
          <a:p>
            <a:r>
              <a:rPr lang="da-DK" dirty="0"/>
              <a:t>Vejdirektoratets veje </a:t>
            </a:r>
          </a:p>
        </p:txBody>
      </p:sp>
      <p:sp>
        <p:nvSpPr>
          <p:cNvPr id="8" name="Tekstfelt 7">
            <a:extLst>
              <a:ext uri="{FF2B5EF4-FFF2-40B4-BE49-F238E27FC236}">
                <a16:creationId xmlns:a16="http://schemas.microsoft.com/office/drawing/2014/main" id="{618B88B3-1A75-40AE-9367-8028FCEEDA84}"/>
              </a:ext>
            </a:extLst>
          </p:cNvPr>
          <p:cNvSpPr txBox="1"/>
          <p:nvPr/>
        </p:nvSpPr>
        <p:spPr>
          <a:xfrm>
            <a:off x="725850" y="3135762"/>
            <a:ext cx="4200189" cy="307777"/>
          </a:xfrm>
          <a:prstGeom prst="rect">
            <a:avLst/>
          </a:prstGeom>
          <a:noFill/>
        </p:spPr>
        <p:txBody>
          <a:bodyPr wrap="none" rtlCol="0">
            <a:spAutoFit/>
          </a:bodyPr>
          <a:lstStyle/>
          <a:p>
            <a:r>
              <a:rPr lang="da-DK" dirty="0"/>
              <a:t>Større pladser for f.eks. Lager og transporthoteller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F6868-F64D-4CEF-BE59-140AB811B520}"/>
              </a:ext>
            </a:extLst>
          </p:cNvPr>
          <p:cNvSpPr>
            <a:spLocks noGrp="1"/>
          </p:cNvSpPr>
          <p:nvPr>
            <p:ph type="title"/>
          </p:nvPr>
        </p:nvSpPr>
        <p:spPr/>
        <p:txBody>
          <a:bodyPr>
            <a:normAutofit fontScale="90000"/>
          </a:bodyPr>
          <a:lstStyle/>
          <a:p>
            <a:r>
              <a:rPr lang="da-DK" dirty="0"/>
              <a:t>Hvor skal vi yderligere bruge kalkstabiliseret jord </a:t>
            </a:r>
          </a:p>
        </p:txBody>
      </p:sp>
      <p:sp>
        <p:nvSpPr>
          <p:cNvPr id="3" name="Pladsholder til tekst 2">
            <a:extLst>
              <a:ext uri="{FF2B5EF4-FFF2-40B4-BE49-F238E27FC236}">
                <a16:creationId xmlns:a16="http://schemas.microsoft.com/office/drawing/2014/main" id="{B770DC93-84F1-4841-991C-4627F5129086}"/>
              </a:ext>
            </a:extLst>
          </p:cNvPr>
          <p:cNvSpPr>
            <a:spLocks noGrp="1"/>
          </p:cNvSpPr>
          <p:nvPr>
            <p:ph type="body" idx="1"/>
          </p:nvPr>
        </p:nvSpPr>
        <p:spPr>
          <a:xfrm>
            <a:off x="729450" y="2078875"/>
            <a:ext cx="7688700" cy="1781401"/>
          </a:xfrm>
        </p:spPr>
        <p:txBody>
          <a:bodyPr>
            <a:normAutofit fontScale="92500" lnSpcReduction="10000"/>
          </a:bodyPr>
          <a:lstStyle/>
          <a:p>
            <a:pPr marL="146050" indent="0">
              <a:buNone/>
            </a:pPr>
            <a:r>
              <a:rPr lang="da-DK" dirty="0"/>
              <a:t>Kloakprojekter, hvor der kun udskiftes jord grundet vandindhold </a:t>
            </a:r>
          </a:p>
          <a:p>
            <a:pPr marL="146050" indent="0">
              <a:buNone/>
            </a:pPr>
            <a:r>
              <a:rPr lang="da-DK" dirty="0"/>
              <a:t>Anlægsprojekter, hvor der kun udskiftes jord grundet vandindhold </a:t>
            </a:r>
          </a:p>
          <a:p>
            <a:pPr marL="146050" indent="0">
              <a:buNone/>
            </a:pPr>
            <a:r>
              <a:rPr lang="da-DK" dirty="0"/>
              <a:t>Opfyldning af terrænet ved etablering af veje og pladser </a:t>
            </a:r>
          </a:p>
          <a:p>
            <a:pPr marL="146050" indent="0">
              <a:buNone/>
            </a:pPr>
            <a:r>
              <a:rPr lang="da-DK" dirty="0"/>
              <a:t>Dige opbygning </a:t>
            </a:r>
          </a:p>
          <a:p>
            <a:pPr marL="146050" indent="0">
              <a:buNone/>
            </a:pPr>
            <a:r>
              <a:rPr lang="da-DK" dirty="0"/>
              <a:t>Forbedring af overskydende ler modtaget til deponi, så det kan formidles til fyldmateriale andetsteds</a:t>
            </a:r>
          </a:p>
          <a:p>
            <a:pPr marL="146050" indent="0">
              <a:buNone/>
            </a:pPr>
            <a:r>
              <a:rPr lang="da-DK" dirty="0"/>
              <a:t>Byggemodninger </a:t>
            </a:r>
          </a:p>
          <a:p>
            <a:pPr marL="146050" indent="0">
              <a:buNone/>
            </a:pPr>
            <a:r>
              <a:rPr lang="da-DK" dirty="0"/>
              <a:t>Etc.</a:t>
            </a:r>
          </a:p>
          <a:p>
            <a:pPr marL="146050" indent="0">
              <a:buNone/>
            </a:pPr>
            <a:r>
              <a:rPr lang="da-DK" dirty="0"/>
              <a:t> </a:t>
            </a:r>
          </a:p>
        </p:txBody>
      </p:sp>
      <p:pic>
        <p:nvPicPr>
          <p:cNvPr id="4" name="Billede 3">
            <a:extLst>
              <a:ext uri="{FF2B5EF4-FFF2-40B4-BE49-F238E27FC236}">
                <a16:creationId xmlns:a16="http://schemas.microsoft.com/office/drawing/2014/main" id="{34408D14-991F-4BC6-9A0C-B2375CFE69B8}"/>
              </a:ext>
            </a:extLst>
          </p:cNvPr>
          <p:cNvPicPr>
            <a:picLocks noChangeAspect="1"/>
          </p:cNvPicPr>
          <p:nvPr/>
        </p:nvPicPr>
        <p:blipFill>
          <a:blip r:embed="rId2"/>
          <a:stretch>
            <a:fillRect/>
          </a:stretch>
        </p:blipFill>
        <p:spPr>
          <a:xfrm>
            <a:off x="5770293" y="3803480"/>
            <a:ext cx="3127519" cy="1072989"/>
          </a:xfrm>
          <a:prstGeom prst="rect">
            <a:avLst/>
          </a:prstGeom>
        </p:spPr>
      </p:pic>
    </p:spTree>
    <p:extLst>
      <p:ext uri="{BB962C8B-B14F-4D97-AF65-F5344CB8AC3E}">
        <p14:creationId xmlns:p14="http://schemas.microsoft.com/office/powerpoint/2010/main" val="281059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5" name="Google Shape;95;p14"/>
          <p:cNvPicPr preferRelativeResize="0"/>
          <p:nvPr/>
        </p:nvPicPr>
        <p:blipFill>
          <a:blip r:embed="rId3">
            <a:alphaModFix/>
          </a:blip>
          <a:stretch>
            <a:fillRect/>
          </a:stretch>
        </p:blipFill>
        <p:spPr>
          <a:xfrm>
            <a:off x="5798250" y="3788800"/>
            <a:ext cx="3124200" cy="1076325"/>
          </a:xfrm>
          <a:prstGeom prst="rect">
            <a:avLst/>
          </a:prstGeom>
          <a:noFill/>
          <a:ln>
            <a:noFill/>
          </a:ln>
        </p:spPr>
      </p:pic>
      <p:pic>
        <p:nvPicPr>
          <p:cNvPr id="3" name="Billede 2">
            <a:extLst>
              <a:ext uri="{FF2B5EF4-FFF2-40B4-BE49-F238E27FC236}">
                <a16:creationId xmlns:a16="http://schemas.microsoft.com/office/drawing/2014/main" id="{A6D18618-02E0-4E95-BA05-D562366E6F49}"/>
              </a:ext>
            </a:extLst>
          </p:cNvPr>
          <p:cNvPicPr>
            <a:picLocks noChangeAspect="1"/>
          </p:cNvPicPr>
          <p:nvPr/>
        </p:nvPicPr>
        <p:blipFill>
          <a:blip r:embed="rId4"/>
          <a:stretch>
            <a:fillRect/>
          </a:stretch>
        </p:blipFill>
        <p:spPr>
          <a:xfrm>
            <a:off x="485481" y="673090"/>
            <a:ext cx="6982087" cy="2598012"/>
          </a:xfrm>
          <a:prstGeom prst="rect">
            <a:avLst/>
          </a:prstGeom>
        </p:spPr>
      </p:pic>
      <p:sp>
        <p:nvSpPr>
          <p:cNvPr id="4" name="Tekstfelt 3">
            <a:extLst>
              <a:ext uri="{FF2B5EF4-FFF2-40B4-BE49-F238E27FC236}">
                <a16:creationId xmlns:a16="http://schemas.microsoft.com/office/drawing/2014/main" id="{19A622A3-375A-4AAD-BD5B-9830A88B666D}"/>
              </a:ext>
            </a:extLst>
          </p:cNvPr>
          <p:cNvSpPr txBox="1"/>
          <p:nvPr/>
        </p:nvSpPr>
        <p:spPr>
          <a:xfrm>
            <a:off x="323850" y="3480130"/>
            <a:ext cx="5474400" cy="1600438"/>
          </a:xfrm>
          <a:prstGeom prst="rect">
            <a:avLst/>
          </a:prstGeom>
          <a:noFill/>
        </p:spPr>
        <p:txBody>
          <a:bodyPr wrap="square" rtlCol="0">
            <a:spAutoFit/>
          </a:bodyPr>
          <a:lstStyle/>
          <a:p>
            <a:r>
              <a:rPr lang="da-DK" dirty="0"/>
              <a:t>27.715.000 m3 Sand, sten og grus, udvundet i 2020, ca. 20.000.000 m3 er til anlægs- og vejmateriale,  i gennemsnit er der  20 m3 pr. last bil hvilket giver 1.000.000 lastbiler med grus materialer. </a:t>
            </a:r>
          </a:p>
          <a:p>
            <a:endParaRPr lang="da-DK" dirty="0"/>
          </a:p>
          <a:p>
            <a:r>
              <a:rPr lang="da-DK" dirty="0"/>
              <a:t>Bygge og anlægsbranchen står for ca. 30 % af Danmarks co2 udledning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3" name="Google Shape;103;p15"/>
          <p:cNvPicPr preferRelativeResize="0"/>
          <p:nvPr/>
        </p:nvPicPr>
        <p:blipFill>
          <a:blip r:embed="rId3">
            <a:alphaModFix/>
          </a:blip>
          <a:stretch>
            <a:fillRect/>
          </a:stretch>
        </p:blipFill>
        <p:spPr>
          <a:xfrm>
            <a:off x="5798250" y="3788800"/>
            <a:ext cx="3124200" cy="1076325"/>
          </a:xfrm>
          <a:prstGeom prst="rect">
            <a:avLst/>
          </a:prstGeom>
          <a:noFill/>
          <a:ln>
            <a:noFill/>
          </a:ln>
        </p:spPr>
      </p:pic>
      <p:sp>
        <p:nvSpPr>
          <p:cNvPr id="4" name="Tekstfelt 3">
            <a:extLst>
              <a:ext uri="{FF2B5EF4-FFF2-40B4-BE49-F238E27FC236}">
                <a16:creationId xmlns:a16="http://schemas.microsoft.com/office/drawing/2014/main" id="{5B027161-5B7C-4618-8560-041C3597CB32}"/>
              </a:ext>
            </a:extLst>
          </p:cNvPr>
          <p:cNvSpPr txBox="1"/>
          <p:nvPr/>
        </p:nvSpPr>
        <p:spPr>
          <a:xfrm>
            <a:off x="3954544" y="1385740"/>
            <a:ext cx="4755823" cy="1600438"/>
          </a:xfrm>
          <a:prstGeom prst="rect">
            <a:avLst/>
          </a:prstGeom>
          <a:noFill/>
        </p:spPr>
        <p:txBody>
          <a:bodyPr wrap="square" rtlCol="0">
            <a:spAutoFit/>
          </a:bodyPr>
          <a:lstStyle/>
          <a:p>
            <a:r>
              <a:rPr lang="da-DK" dirty="0"/>
              <a:t>Fra 2019 til 2020 er udvindingen steget med 12 % </a:t>
            </a:r>
          </a:p>
          <a:p>
            <a:endParaRPr lang="da-DK" dirty="0"/>
          </a:p>
          <a:p>
            <a:r>
              <a:rPr lang="da-DK" dirty="0"/>
              <a:t>En gennemsnitlig dansk lastbil udleder 800 gram co2 pr kørt km, så hvis grusgraven ligger bare 30 km fra byggepladsen er der 48 kg co2 sparet pr tur, og ved de største byer er der væsentlig længere, ofte op til 100 km tur/retur.</a:t>
            </a:r>
          </a:p>
        </p:txBody>
      </p:sp>
      <p:pic>
        <p:nvPicPr>
          <p:cNvPr id="6" name="Billede 5">
            <a:extLst>
              <a:ext uri="{FF2B5EF4-FFF2-40B4-BE49-F238E27FC236}">
                <a16:creationId xmlns:a16="http://schemas.microsoft.com/office/drawing/2014/main" id="{4D2813B1-8D22-4685-9CDC-5FF4CA0E9AE8}"/>
              </a:ext>
            </a:extLst>
          </p:cNvPr>
          <p:cNvPicPr>
            <a:picLocks noChangeAspect="1"/>
          </p:cNvPicPr>
          <p:nvPr/>
        </p:nvPicPr>
        <p:blipFill>
          <a:blip r:embed="rId4"/>
          <a:stretch>
            <a:fillRect/>
          </a:stretch>
        </p:blipFill>
        <p:spPr>
          <a:xfrm>
            <a:off x="509028" y="2085473"/>
            <a:ext cx="3480819" cy="19577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0" name="Google Shape;110;p16"/>
          <p:cNvPicPr preferRelativeResize="0"/>
          <p:nvPr/>
        </p:nvPicPr>
        <p:blipFill>
          <a:blip r:embed="rId3">
            <a:alphaModFix/>
          </a:blip>
          <a:stretch>
            <a:fillRect/>
          </a:stretch>
        </p:blipFill>
        <p:spPr>
          <a:xfrm>
            <a:off x="5798250" y="3788800"/>
            <a:ext cx="3124200" cy="1076325"/>
          </a:xfrm>
          <a:prstGeom prst="rect">
            <a:avLst/>
          </a:prstGeom>
          <a:noFill/>
          <a:ln>
            <a:noFill/>
          </a:ln>
        </p:spPr>
      </p:pic>
      <p:pic>
        <p:nvPicPr>
          <p:cNvPr id="7" name="Billede 6">
            <a:extLst>
              <a:ext uri="{FF2B5EF4-FFF2-40B4-BE49-F238E27FC236}">
                <a16:creationId xmlns:a16="http://schemas.microsoft.com/office/drawing/2014/main" id="{85525C52-CA68-4EAD-990F-91F343ACB204}"/>
              </a:ext>
            </a:extLst>
          </p:cNvPr>
          <p:cNvPicPr>
            <a:picLocks noChangeAspect="1"/>
          </p:cNvPicPr>
          <p:nvPr/>
        </p:nvPicPr>
        <p:blipFill>
          <a:blip r:embed="rId4"/>
          <a:stretch>
            <a:fillRect/>
          </a:stretch>
        </p:blipFill>
        <p:spPr>
          <a:xfrm>
            <a:off x="221550" y="1259450"/>
            <a:ext cx="4134244" cy="3327132"/>
          </a:xfrm>
          <a:prstGeom prst="rect">
            <a:avLst/>
          </a:prstGeom>
        </p:spPr>
      </p:pic>
      <p:sp>
        <p:nvSpPr>
          <p:cNvPr id="8" name="Tekstfelt 7">
            <a:extLst>
              <a:ext uri="{FF2B5EF4-FFF2-40B4-BE49-F238E27FC236}">
                <a16:creationId xmlns:a16="http://schemas.microsoft.com/office/drawing/2014/main" id="{F6057FFC-015C-4D2F-8D1B-88E4A8033CE7}"/>
              </a:ext>
            </a:extLst>
          </p:cNvPr>
          <p:cNvSpPr txBox="1"/>
          <p:nvPr/>
        </p:nvSpPr>
        <p:spPr>
          <a:xfrm>
            <a:off x="4619625" y="1259450"/>
            <a:ext cx="4267201" cy="2677656"/>
          </a:xfrm>
          <a:prstGeom prst="rect">
            <a:avLst/>
          </a:prstGeom>
          <a:noFill/>
        </p:spPr>
        <p:txBody>
          <a:bodyPr wrap="square" rtlCol="0">
            <a:spAutoFit/>
          </a:bodyPr>
          <a:lstStyle/>
          <a:p>
            <a:r>
              <a:rPr lang="da-DK" dirty="0"/>
              <a:t>Dansk Anlægsteknik ApS har udviklet en metode til at ændre uegnet våd lerjord, til et fuldt ud indbygningsegnet materiale som ikke ændre egenskaber over tid og spare væsentlig bortkørsel af overskudsjord, samt tilkørsel af sand. </a:t>
            </a:r>
          </a:p>
          <a:p>
            <a:endParaRPr lang="da-DK" dirty="0"/>
          </a:p>
          <a:p>
            <a:r>
              <a:rPr lang="da-DK" dirty="0"/>
              <a:t>Økonomisk betyder det en besparelse i materialetilførsel mellem 50-75% afhængig af hvor i landet det udføres. </a:t>
            </a:r>
          </a:p>
          <a:p>
            <a:r>
              <a:rPr lang="da-DK" dirty="0"/>
              <a:t>Tidsmæssigt vil der være en besparelse i forhold til leverancetider, grundet trafikforhold og kørehviletid.</a:t>
            </a:r>
          </a:p>
          <a:p>
            <a:r>
              <a:rPr lang="da-DK"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8" name="Google Shape;118;p17"/>
          <p:cNvPicPr preferRelativeResize="0"/>
          <p:nvPr/>
        </p:nvPicPr>
        <p:blipFill>
          <a:blip r:embed="rId3">
            <a:alphaModFix/>
          </a:blip>
          <a:stretch>
            <a:fillRect/>
          </a:stretch>
        </p:blipFill>
        <p:spPr>
          <a:xfrm>
            <a:off x="5798250" y="3788800"/>
            <a:ext cx="3124200" cy="1076325"/>
          </a:xfrm>
          <a:prstGeom prst="rect">
            <a:avLst/>
          </a:prstGeom>
          <a:noFill/>
          <a:ln>
            <a:noFill/>
          </a:ln>
        </p:spPr>
      </p:pic>
      <p:sp>
        <p:nvSpPr>
          <p:cNvPr id="3" name="Pladsholder til tekst 2">
            <a:extLst>
              <a:ext uri="{FF2B5EF4-FFF2-40B4-BE49-F238E27FC236}">
                <a16:creationId xmlns:a16="http://schemas.microsoft.com/office/drawing/2014/main" id="{84FFDCD5-EAB5-4F18-8CE6-FE203CCB27DB}"/>
              </a:ext>
            </a:extLst>
          </p:cNvPr>
          <p:cNvSpPr>
            <a:spLocks noGrp="1"/>
          </p:cNvSpPr>
          <p:nvPr>
            <p:ph type="body" idx="1"/>
          </p:nvPr>
        </p:nvSpPr>
        <p:spPr>
          <a:xfrm>
            <a:off x="729450" y="1853851"/>
            <a:ext cx="7688700" cy="1568079"/>
          </a:xfrm>
        </p:spPr>
        <p:txBody>
          <a:bodyPr>
            <a:normAutofit fontScale="55000" lnSpcReduction="20000"/>
          </a:bodyPr>
          <a:lstStyle/>
          <a:p>
            <a:pPr marL="146050" indent="0">
              <a:buNone/>
            </a:pPr>
            <a:r>
              <a:rPr lang="da-DK" dirty="0"/>
              <a:t>Lerjord iblandet få % brændt kalk, danner en kemisk reaktion, som øjeblikkelig ved tilsætning, øger PH-værdien kraftigt og </a:t>
            </a:r>
            <a:r>
              <a:rPr lang="da-DK" dirty="0" err="1"/>
              <a:t>lermineralerne</a:t>
            </a:r>
            <a:r>
              <a:rPr lang="da-DK" dirty="0"/>
              <a:t> ”pakkes ind” i CA-Ioner. </a:t>
            </a:r>
          </a:p>
          <a:p>
            <a:pPr marL="146050" indent="0">
              <a:buNone/>
            </a:pPr>
            <a:r>
              <a:rPr lang="da-DK" dirty="0"/>
              <a:t>Derved bliver leret vandskyende, klumper sig sammen, Komprimeringsegenskaberne øges kraftigt, sammen med bæreevne og stivhed. </a:t>
            </a:r>
          </a:p>
          <a:p>
            <a:pPr marL="146050" indent="0">
              <a:buNone/>
            </a:pPr>
            <a:r>
              <a:rPr lang="da-DK" dirty="0"/>
              <a:t>Efter komprimering vil materialet cementere sig og vinde yderligere bæreevne.</a:t>
            </a:r>
          </a:p>
          <a:p>
            <a:pPr marL="146050" indent="0">
              <a:buNone/>
            </a:pPr>
            <a:r>
              <a:rPr lang="da-DK" dirty="0"/>
              <a:t>Første del af processen vare ganske få minutter og det vil være muligt at indbygge materialet med det samme, herefter bliver den hård som frosset jord henover de næste 5-9 døgn.</a:t>
            </a:r>
          </a:p>
          <a:p>
            <a:pPr marL="146050" indent="0">
              <a:buNone/>
            </a:pPr>
            <a:r>
              <a:rPr lang="da-DK" dirty="0"/>
              <a:t>Det er helt normalt at opgravet lerjord har en vandprocent på omkring 20-25%, og at den derfor er uegnet til at indbygge, vandindholdet skal være 12% eller derunder, med de mest anvendte traditionelle metoder for komprimering for at det er mulig at genbruge .</a:t>
            </a:r>
          </a:p>
          <a:p>
            <a:pPr marL="146050" indent="0">
              <a:buNone/>
            </a:pPr>
            <a:endParaRPr lang="da-DK" dirty="0"/>
          </a:p>
          <a:p>
            <a:pPr marL="146050" indent="0">
              <a:buNone/>
            </a:pPr>
            <a:r>
              <a:rPr lang="da-DK" dirty="0"/>
              <a:t>Dette kan forbedres ved at tilsætte kalk, som er en metode, Romerne opfandt for mere end 2000 tusind år siden og gennem tiden har været brugt i hele verden, dog har det normalt været ved nedfræsning i udlagte flader som f.eks. Motorveje, pladser og lignende. </a:t>
            </a:r>
          </a:p>
          <a:p>
            <a:pPr marL="146050" indent="0">
              <a:buNone/>
            </a:pPr>
            <a:endParaRPr lang="da-DK" dirty="0"/>
          </a:p>
          <a:p>
            <a:pPr marL="146050" indent="0">
              <a:buNone/>
            </a:pPr>
            <a:r>
              <a:rPr lang="da-DK" dirty="0"/>
              <a:t>Metoden er prisbillig, hurtig at udføre og sparre transport af store mængder uegnet ler til deponi og opgravet sand retur. </a:t>
            </a:r>
          </a:p>
        </p:txBody>
      </p:sp>
      <p:sp>
        <p:nvSpPr>
          <p:cNvPr id="5" name="Titel 4">
            <a:extLst>
              <a:ext uri="{FF2B5EF4-FFF2-40B4-BE49-F238E27FC236}">
                <a16:creationId xmlns:a16="http://schemas.microsoft.com/office/drawing/2014/main" id="{AE447998-6CB9-47A4-8BDF-BD63BEF76EB6}"/>
              </a:ext>
            </a:extLst>
          </p:cNvPr>
          <p:cNvSpPr>
            <a:spLocks noGrp="1"/>
          </p:cNvSpPr>
          <p:nvPr>
            <p:ph type="title"/>
          </p:nvPr>
        </p:nvSpPr>
        <p:spPr/>
        <p:txBody>
          <a:bodyPr>
            <a:normAutofit fontScale="90000"/>
          </a:bodyPr>
          <a:lstStyle/>
          <a:p>
            <a:r>
              <a:rPr lang="da-DK" dirty="0"/>
              <a:t>Processen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727650" y="5903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a-DK" dirty="0"/>
              <a:t>Patent </a:t>
            </a:r>
            <a:endParaRPr dirty="0"/>
          </a:p>
        </p:txBody>
      </p:sp>
      <p:sp>
        <p:nvSpPr>
          <p:cNvPr id="2" name="Tekstfelt 1">
            <a:extLst>
              <a:ext uri="{FF2B5EF4-FFF2-40B4-BE49-F238E27FC236}">
                <a16:creationId xmlns:a16="http://schemas.microsoft.com/office/drawing/2014/main" id="{FFF552AF-3CF6-458D-890D-F66199B2018E}"/>
              </a:ext>
            </a:extLst>
          </p:cNvPr>
          <p:cNvSpPr txBox="1"/>
          <p:nvPr/>
        </p:nvSpPr>
        <p:spPr>
          <a:xfrm>
            <a:off x="5443980" y="1461617"/>
            <a:ext cx="3629319" cy="1600438"/>
          </a:xfrm>
          <a:prstGeom prst="rect">
            <a:avLst/>
          </a:prstGeom>
          <a:noFill/>
        </p:spPr>
        <p:txBody>
          <a:bodyPr wrap="square" rtlCol="0">
            <a:spAutoFit/>
          </a:bodyPr>
          <a:lstStyle/>
          <a:p>
            <a:r>
              <a:rPr lang="da-DK" dirty="0"/>
              <a:t>Anlægget er fuldt eldrevet, og meget støjsvagt.</a:t>
            </a:r>
          </a:p>
          <a:p>
            <a:r>
              <a:rPr lang="da-DK" dirty="0"/>
              <a:t> </a:t>
            </a:r>
          </a:p>
          <a:p>
            <a:r>
              <a:rPr lang="da-DK" dirty="0"/>
              <a:t>Mobilt flytbart via containerhejs og kan stilles op på under en time.</a:t>
            </a:r>
          </a:p>
          <a:p>
            <a:endParaRPr lang="da-DK" dirty="0"/>
          </a:p>
          <a:p>
            <a:r>
              <a:rPr lang="da-DK" dirty="0"/>
              <a:t>   </a:t>
            </a:r>
          </a:p>
        </p:txBody>
      </p:sp>
      <p:pic>
        <p:nvPicPr>
          <p:cNvPr id="4" name="Billede 3">
            <a:extLst>
              <a:ext uri="{FF2B5EF4-FFF2-40B4-BE49-F238E27FC236}">
                <a16:creationId xmlns:a16="http://schemas.microsoft.com/office/drawing/2014/main" id="{93A20774-755F-4AEA-BC43-66BD65FCBAAF}"/>
              </a:ext>
            </a:extLst>
          </p:cNvPr>
          <p:cNvPicPr>
            <a:picLocks noChangeAspect="1"/>
          </p:cNvPicPr>
          <p:nvPr/>
        </p:nvPicPr>
        <p:blipFill>
          <a:blip r:embed="rId3"/>
          <a:stretch>
            <a:fillRect/>
          </a:stretch>
        </p:blipFill>
        <p:spPr>
          <a:xfrm>
            <a:off x="727650" y="1461617"/>
            <a:ext cx="4030188" cy="3041250"/>
          </a:xfrm>
          <a:prstGeom prst="rect">
            <a:avLst/>
          </a:prstGeom>
        </p:spPr>
      </p:pic>
      <p:pic>
        <p:nvPicPr>
          <p:cNvPr id="3" name="Billede 2">
            <a:extLst>
              <a:ext uri="{FF2B5EF4-FFF2-40B4-BE49-F238E27FC236}">
                <a16:creationId xmlns:a16="http://schemas.microsoft.com/office/drawing/2014/main" id="{1A5DB7AE-81EF-4AF6-8081-6B48C45A0959}"/>
              </a:ext>
            </a:extLst>
          </p:cNvPr>
          <p:cNvPicPr>
            <a:picLocks noChangeAspect="1"/>
          </p:cNvPicPr>
          <p:nvPr/>
        </p:nvPicPr>
        <p:blipFill>
          <a:blip r:embed="rId4"/>
          <a:stretch>
            <a:fillRect/>
          </a:stretch>
        </p:blipFill>
        <p:spPr>
          <a:xfrm>
            <a:off x="5746726" y="3788641"/>
            <a:ext cx="3127519" cy="107298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3" name="Google Shape;133;p19"/>
          <p:cNvPicPr preferRelativeResize="0"/>
          <p:nvPr/>
        </p:nvPicPr>
        <p:blipFill>
          <a:blip r:embed="rId3">
            <a:alphaModFix/>
          </a:blip>
          <a:stretch>
            <a:fillRect/>
          </a:stretch>
        </p:blipFill>
        <p:spPr>
          <a:xfrm>
            <a:off x="5798250" y="3788800"/>
            <a:ext cx="3124200" cy="1076325"/>
          </a:xfrm>
          <a:prstGeom prst="rect">
            <a:avLst/>
          </a:prstGeom>
          <a:noFill/>
          <a:ln>
            <a:noFill/>
          </a:ln>
        </p:spPr>
      </p:pic>
      <p:sp>
        <p:nvSpPr>
          <p:cNvPr id="3" name="Pladsholder til tekst 2">
            <a:extLst>
              <a:ext uri="{FF2B5EF4-FFF2-40B4-BE49-F238E27FC236}">
                <a16:creationId xmlns:a16="http://schemas.microsoft.com/office/drawing/2014/main" id="{AFD16156-92E1-4657-8385-8F71DD93412F}"/>
              </a:ext>
            </a:extLst>
          </p:cNvPr>
          <p:cNvSpPr>
            <a:spLocks noGrp="1"/>
          </p:cNvSpPr>
          <p:nvPr>
            <p:ph type="body" idx="1"/>
          </p:nvPr>
        </p:nvSpPr>
        <p:spPr>
          <a:xfrm>
            <a:off x="3996964" y="1795806"/>
            <a:ext cx="4421185" cy="1729819"/>
          </a:xfrm>
        </p:spPr>
        <p:txBody>
          <a:bodyPr>
            <a:normAutofit/>
          </a:bodyPr>
          <a:lstStyle/>
          <a:p>
            <a:pPr marL="146050" indent="0">
              <a:buNone/>
            </a:pPr>
            <a:r>
              <a:rPr lang="da-DK" dirty="0">
                <a:solidFill>
                  <a:schemeClr val="accent4">
                    <a:lumMod val="25000"/>
                  </a:schemeClr>
                </a:solidFill>
              </a:rPr>
              <a:t>Carsten Johansen 41 år fra Bogense på Nordfyn, uddannet Anlægsstruktør i 2005, kloakmester 2006, og herefter arbejdet sig op gennem branchen til en nuværende stilling i en anlægsvirksomhed med hovedvægt på kloak og anlægsarbejde  </a:t>
            </a:r>
          </a:p>
        </p:txBody>
      </p:sp>
      <p:sp>
        <p:nvSpPr>
          <p:cNvPr id="5" name="Titel 4">
            <a:extLst>
              <a:ext uri="{FF2B5EF4-FFF2-40B4-BE49-F238E27FC236}">
                <a16:creationId xmlns:a16="http://schemas.microsoft.com/office/drawing/2014/main" id="{3A000353-8BD8-4472-90D9-18FB53E70E74}"/>
              </a:ext>
            </a:extLst>
          </p:cNvPr>
          <p:cNvSpPr>
            <a:spLocks noGrp="1"/>
          </p:cNvSpPr>
          <p:nvPr>
            <p:ph type="title"/>
          </p:nvPr>
        </p:nvSpPr>
        <p:spPr/>
        <p:txBody>
          <a:bodyPr>
            <a:normAutofit fontScale="90000"/>
          </a:bodyPr>
          <a:lstStyle/>
          <a:p>
            <a:r>
              <a:rPr lang="da-DK" dirty="0"/>
              <a:t>Hvem står bag Dansk Anlægsteknik ApS </a:t>
            </a:r>
          </a:p>
        </p:txBody>
      </p:sp>
      <p:pic>
        <p:nvPicPr>
          <p:cNvPr id="7" name="Billede 6">
            <a:extLst>
              <a:ext uri="{FF2B5EF4-FFF2-40B4-BE49-F238E27FC236}">
                <a16:creationId xmlns:a16="http://schemas.microsoft.com/office/drawing/2014/main" id="{6357355F-D350-44A2-9CC6-C8B506CB575B}"/>
              </a:ext>
            </a:extLst>
          </p:cNvPr>
          <p:cNvPicPr>
            <a:picLocks noChangeAspect="1"/>
          </p:cNvPicPr>
          <p:nvPr/>
        </p:nvPicPr>
        <p:blipFill>
          <a:blip r:embed="rId4"/>
          <a:stretch>
            <a:fillRect/>
          </a:stretch>
        </p:blipFill>
        <p:spPr>
          <a:xfrm>
            <a:off x="820926" y="1853851"/>
            <a:ext cx="1817753" cy="16717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9" name="Google Shape;139;p20"/>
          <p:cNvPicPr preferRelativeResize="0"/>
          <p:nvPr/>
        </p:nvPicPr>
        <p:blipFill>
          <a:blip r:embed="rId3">
            <a:alphaModFix/>
          </a:blip>
          <a:stretch>
            <a:fillRect/>
          </a:stretch>
        </p:blipFill>
        <p:spPr>
          <a:xfrm>
            <a:off x="5798250" y="3788800"/>
            <a:ext cx="3124200" cy="1076325"/>
          </a:xfrm>
          <a:prstGeom prst="rect">
            <a:avLst/>
          </a:prstGeom>
          <a:noFill/>
          <a:ln>
            <a:noFill/>
          </a:ln>
        </p:spPr>
      </p:pic>
      <p:sp>
        <p:nvSpPr>
          <p:cNvPr id="3" name="Titel 2">
            <a:extLst>
              <a:ext uri="{FF2B5EF4-FFF2-40B4-BE49-F238E27FC236}">
                <a16:creationId xmlns:a16="http://schemas.microsoft.com/office/drawing/2014/main" id="{2844971B-E520-462D-98D4-EE96CE698285}"/>
              </a:ext>
            </a:extLst>
          </p:cNvPr>
          <p:cNvSpPr>
            <a:spLocks noGrp="1"/>
          </p:cNvSpPr>
          <p:nvPr>
            <p:ph type="title"/>
          </p:nvPr>
        </p:nvSpPr>
        <p:spPr/>
        <p:txBody>
          <a:bodyPr>
            <a:normAutofit fontScale="90000"/>
          </a:bodyPr>
          <a:lstStyle/>
          <a:p>
            <a:r>
              <a:rPr lang="da-DK" dirty="0"/>
              <a:t>Hvem står bag Dansk Anlægsteknik ApS </a:t>
            </a:r>
          </a:p>
        </p:txBody>
      </p:sp>
      <p:sp>
        <p:nvSpPr>
          <p:cNvPr id="2" name="Tekstfelt 1">
            <a:extLst>
              <a:ext uri="{FF2B5EF4-FFF2-40B4-BE49-F238E27FC236}">
                <a16:creationId xmlns:a16="http://schemas.microsoft.com/office/drawing/2014/main" id="{3BEBC55E-6474-49D9-BC07-6B2C118B43F5}"/>
              </a:ext>
            </a:extLst>
          </p:cNvPr>
          <p:cNvSpPr txBox="1"/>
          <p:nvPr/>
        </p:nvSpPr>
        <p:spPr>
          <a:xfrm>
            <a:off x="4100513" y="1848226"/>
            <a:ext cx="3939126" cy="1600438"/>
          </a:xfrm>
          <a:prstGeom prst="rect">
            <a:avLst/>
          </a:prstGeom>
          <a:noFill/>
        </p:spPr>
        <p:txBody>
          <a:bodyPr wrap="square" rtlCol="0">
            <a:spAutoFit/>
          </a:bodyPr>
          <a:lstStyle/>
          <a:p>
            <a:r>
              <a:rPr lang="da-DK" dirty="0">
                <a:solidFill>
                  <a:schemeClr val="accent4">
                    <a:lumMod val="25000"/>
                  </a:schemeClr>
                </a:solidFill>
              </a:rPr>
              <a:t>Lars Møllegård Pedersen 52 år fra Vejstrup lidt Nord for Svendborg og ejer af Entreprenørfirmaet Vejstrup Maskinstation. Oprindelig uddannet traktormekaniker, Overtog i 1997 sin fars virksomhed, som siden nedlagde landbrugsafdelingen. Lars har også taget en kloakmester uddannelse.  </a:t>
            </a:r>
          </a:p>
        </p:txBody>
      </p:sp>
      <p:pic>
        <p:nvPicPr>
          <p:cNvPr id="5" name="Billede 4">
            <a:extLst>
              <a:ext uri="{FF2B5EF4-FFF2-40B4-BE49-F238E27FC236}">
                <a16:creationId xmlns:a16="http://schemas.microsoft.com/office/drawing/2014/main" id="{8BDF9283-22DD-4F81-AEEE-65BF269A8049}"/>
              </a:ext>
            </a:extLst>
          </p:cNvPr>
          <p:cNvPicPr>
            <a:picLocks noChangeAspect="1"/>
          </p:cNvPicPr>
          <p:nvPr/>
        </p:nvPicPr>
        <p:blipFill>
          <a:blip r:embed="rId4"/>
          <a:stretch>
            <a:fillRect/>
          </a:stretch>
        </p:blipFill>
        <p:spPr>
          <a:xfrm>
            <a:off x="804731" y="1848226"/>
            <a:ext cx="1867161" cy="19243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9" name="Google Shape;149;p21"/>
          <p:cNvPicPr preferRelativeResize="0"/>
          <p:nvPr/>
        </p:nvPicPr>
        <p:blipFill>
          <a:blip r:embed="rId3">
            <a:alphaModFix/>
          </a:blip>
          <a:stretch>
            <a:fillRect/>
          </a:stretch>
        </p:blipFill>
        <p:spPr>
          <a:xfrm>
            <a:off x="5798250" y="3788800"/>
            <a:ext cx="3124200" cy="1076325"/>
          </a:xfrm>
          <a:prstGeom prst="rect">
            <a:avLst/>
          </a:prstGeom>
          <a:noFill/>
          <a:ln>
            <a:noFill/>
          </a:ln>
        </p:spPr>
      </p:pic>
      <p:sp>
        <p:nvSpPr>
          <p:cNvPr id="3" name="Pladsholder til tekst 2">
            <a:extLst>
              <a:ext uri="{FF2B5EF4-FFF2-40B4-BE49-F238E27FC236}">
                <a16:creationId xmlns:a16="http://schemas.microsoft.com/office/drawing/2014/main" id="{67768589-39C6-413C-B7BB-12793FF1FC4E}"/>
              </a:ext>
            </a:extLst>
          </p:cNvPr>
          <p:cNvSpPr>
            <a:spLocks noGrp="1"/>
          </p:cNvSpPr>
          <p:nvPr>
            <p:ph type="body" idx="1"/>
          </p:nvPr>
        </p:nvSpPr>
        <p:spPr>
          <a:xfrm>
            <a:off x="729450" y="1932495"/>
            <a:ext cx="2565218" cy="589175"/>
          </a:xfrm>
        </p:spPr>
        <p:txBody>
          <a:bodyPr/>
          <a:lstStyle/>
          <a:p>
            <a:pPr marL="146050" indent="0">
              <a:buNone/>
            </a:pPr>
            <a:r>
              <a:rPr lang="da-DK" dirty="0"/>
              <a:t>35.000 kr. modtaget fra </a:t>
            </a:r>
          </a:p>
        </p:txBody>
      </p:sp>
      <p:sp>
        <p:nvSpPr>
          <p:cNvPr id="5" name="Titel 4">
            <a:extLst>
              <a:ext uri="{FF2B5EF4-FFF2-40B4-BE49-F238E27FC236}">
                <a16:creationId xmlns:a16="http://schemas.microsoft.com/office/drawing/2014/main" id="{700139D4-E31C-4C05-9E85-670A6D242B7D}"/>
              </a:ext>
            </a:extLst>
          </p:cNvPr>
          <p:cNvSpPr>
            <a:spLocks noGrp="1"/>
          </p:cNvSpPr>
          <p:nvPr>
            <p:ph type="title"/>
          </p:nvPr>
        </p:nvSpPr>
        <p:spPr/>
        <p:txBody>
          <a:bodyPr>
            <a:normAutofit fontScale="90000"/>
          </a:bodyPr>
          <a:lstStyle/>
          <a:p>
            <a:r>
              <a:rPr lang="da-DK" dirty="0"/>
              <a:t>Modtaget midler fra fonde i 2021  </a:t>
            </a:r>
          </a:p>
        </p:txBody>
      </p:sp>
      <p:pic>
        <p:nvPicPr>
          <p:cNvPr id="4" name="Billede 3">
            <a:extLst>
              <a:ext uri="{FF2B5EF4-FFF2-40B4-BE49-F238E27FC236}">
                <a16:creationId xmlns:a16="http://schemas.microsoft.com/office/drawing/2014/main" id="{802F1DE7-1E76-4D40-9C14-F48BF7E34440}"/>
              </a:ext>
            </a:extLst>
          </p:cNvPr>
          <p:cNvPicPr>
            <a:picLocks noChangeAspect="1"/>
          </p:cNvPicPr>
          <p:nvPr/>
        </p:nvPicPr>
        <p:blipFill>
          <a:blip r:embed="rId4"/>
          <a:stretch>
            <a:fillRect/>
          </a:stretch>
        </p:blipFill>
        <p:spPr>
          <a:xfrm>
            <a:off x="823887" y="2464843"/>
            <a:ext cx="4283129" cy="1400148"/>
          </a:xfrm>
          <a:prstGeom prst="rect">
            <a:avLst/>
          </a:prstGeom>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619</Words>
  <Application>Microsoft Office PowerPoint</Application>
  <PresentationFormat>Skærmshow (16:9)</PresentationFormat>
  <Paragraphs>51</Paragraphs>
  <Slides>11</Slides>
  <Notes>10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Raleway</vt:lpstr>
      <vt:lpstr>Arial</vt:lpstr>
      <vt:lpstr>Lato</vt:lpstr>
      <vt:lpstr>Streamline</vt:lpstr>
      <vt:lpstr>Dansk Anlægsteknik ApS</vt:lpstr>
      <vt:lpstr>PowerPoint-præsentation</vt:lpstr>
      <vt:lpstr>PowerPoint-præsentation</vt:lpstr>
      <vt:lpstr>PowerPoint-præsentation</vt:lpstr>
      <vt:lpstr>Processen </vt:lpstr>
      <vt:lpstr>Patent </vt:lpstr>
      <vt:lpstr>Hvem står bag Dansk Anlægsteknik ApS </vt:lpstr>
      <vt:lpstr>Hvem står bag Dansk Anlægsteknik ApS </vt:lpstr>
      <vt:lpstr>Modtaget midler fra fonde i 2021  </vt:lpstr>
      <vt:lpstr>Projekter hvor kalkstabilisering er brugt </vt:lpstr>
      <vt:lpstr>Hvor skal vi yderligere bruge kalkstabiliseret jord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 Anlægsteknik</dc:title>
  <dc:creator>Carsten</dc:creator>
  <cp:lastModifiedBy>Carsten Johansen</cp:lastModifiedBy>
  <cp:revision>7</cp:revision>
  <dcterms:modified xsi:type="dcterms:W3CDTF">2021-10-05T15:45:37Z</dcterms:modified>
</cp:coreProperties>
</file>